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58" r:id="rId3"/>
    <p:sldId id="284" r:id="rId4"/>
    <p:sldId id="285" r:id="rId5"/>
    <p:sldId id="259" r:id="rId6"/>
    <p:sldId id="286" r:id="rId7"/>
    <p:sldId id="287" r:id="rId8"/>
    <p:sldId id="288" r:id="rId9"/>
    <p:sldId id="290" r:id="rId10"/>
    <p:sldId id="291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2014D94-816F-4647-8041-98BC42F54717}">
  <a:tblStyle styleId="{82014D94-816F-4647-8041-98BC42F547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43"/>
  </p:normalViewPr>
  <p:slideViewPr>
    <p:cSldViewPr snapToGrid="0" snapToObjects="1">
      <p:cViewPr varScale="1">
        <p:scale>
          <a:sx n="156" d="100"/>
          <a:sy n="156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5812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5421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0613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2870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6998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674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246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4BB5D9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10" name="Shape 10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5" name="Shape 15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16" name="Shape 16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9900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24" name="Shape 24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29" name="Shape 29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30" name="Shape 30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685800" y="3449654"/>
            <a:ext cx="5074500" cy="78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Shape 52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53" name="Shape 53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58" name="Shape 58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59" name="Shape 59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000"/>
              <a:buChar char="»"/>
              <a:defRPr/>
            </a:lvl1pPr>
            <a:lvl2pPr lvl="1">
              <a:spcBef>
                <a:spcPts val="0"/>
              </a:spcBef>
              <a:buSzPts val="2000"/>
              <a:buChar char="⋄"/>
              <a:defRPr/>
            </a:lvl2pPr>
            <a:lvl3pPr lvl="2">
              <a:spcBef>
                <a:spcPts val="0"/>
              </a:spcBef>
              <a:buSzPts val="2000"/>
              <a:buChar char="⋄"/>
              <a:defRPr/>
            </a:lvl3pPr>
            <a:lvl4pPr lvl="3">
              <a:spcBef>
                <a:spcPts val="0"/>
              </a:spcBef>
              <a:buSzPts val="2000"/>
              <a:buChar char="⋄"/>
              <a:defRPr/>
            </a:lvl4pPr>
            <a:lvl5pPr lvl="4">
              <a:spcBef>
                <a:spcPts val="0"/>
              </a:spcBef>
              <a:buSzPts val="2000"/>
              <a:buChar char="⋄"/>
              <a:defRPr/>
            </a:lvl5pPr>
            <a:lvl6pPr lvl="5">
              <a:spcBef>
                <a:spcPts val="0"/>
              </a:spcBef>
              <a:buSzPts val="2000"/>
              <a:buChar char="⋄"/>
              <a:defRPr/>
            </a:lvl6pPr>
            <a:lvl7pPr lvl="6">
              <a:spcBef>
                <a:spcPts val="0"/>
              </a:spcBef>
              <a:buSzPts val="2000"/>
              <a:buChar char="●"/>
              <a:defRPr/>
            </a:lvl7pPr>
            <a:lvl8pPr lvl="7">
              <a:spcBef>
                <a:spcPts val="0"/>
              </a:spcBef>
              <a:buSzPts val="2000"/>
              <a:buChar char="○"/>
              <a:defRPr/>
            </a:lvl8pPr>
            <a:lvl9pPr lvl="8">
              <a:spcBef>
                <a:spcPts val="0"/>
              </a:spcBef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Shape 67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68" name="Shape 68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73" name="Shape 73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74" name="Shape 74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»"/>
              <a:defRPr sz="1800"/>
            </a:lvl1pPr>
            <a:lvl2pPr lvl="1">
              <a:spcBef>
                <a:spcPts val="0"/>
              </a:spcBef>
              <a:buSzPts val="1800"/>
              <a:buChar char="⋄"/>
              <a:defRPr sz="1800"/>
            </a:lvl2pPr>
            <a:lvl3pPr lvl="2">
              <a:spcBef>
                <a:spcPts val="0"/>
              </a:spcBef>
              <a:buSzPts val="1800"/>
              <a:buChar char="⋄"/>
              <a:defRPr sz="1800"/>
            </a:lvl3pPr>
            <a:lvl4pPr lvl="3">
              <a:spcBef>
                <a:spcPts val="0"/>
              </a:spcBef>
              <a:buSzPts val="1800"/>
              <a:buChar char="⋄"/>
              <a:defRPr sz="1800"/>
            </a:lvl4pPr>
            <a:lvl5pPr lvl="4">
              <a:spcBef>
                <a:spcPts val="0"/>
              </a:spcBef>
              <a:buSzPts val="1800"/>
              <a:buChar char="⋄"/>
              <a:defRPr sz="1800"/>
            </a:lvl5pPr>
            <a:lvl6pPr lvl="5">
              <a:spcBef>
                <a:spcPts val="0"/>
              </a:spcBef>
              <a:buSzPts val="1800"/>
              <a:buChar char="⋄"/>
              <a:defRPr sz="1800"/>
            </a:lvl6pPr>
            <a:lvl7pPr lvl="6">
              <a:spcBef>
                <a:spcPts val="0"/>
              </a:spcBef>
              <a:buSzPts val="1800"/>
              <a:buChar char="●"/>
              <a:defRPr sz="1800"/>
            </a:lvl7pPr>
            <a:lvl8pPr lvl="7">
              <a:spcBef>
                <a:spcPts val="0"/>
              </a:spcBef>
              <a:buSzPts val="1800"/>
              <a:buChar char="○"/>
              <a:defRPr sz="1800"/>
            </a:lvl8pPr>
            <a:lvl9pPr lvl="8">
              <a:spcBef>
                <a:spcPts val="0"/>
              </a:spcBef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»"/>
              <a:defRPr sz="1800"/>
            </a:lvl1pPr>
            <a:lvl2pPr lvl="1">
              <a:spcBef>
                <a:spcPts val="0"/>
              </a:spcBef>
              <a:buSzPts val="1800"/>
              <a:buChar char="⋄"/>
              <a:defRPr sz="1800"/>
            </a:lvl2pPr>
            <a:lvl3pPr lvl="2">
              <a:spcBef>
                <a:spcPts val="0"/>
              </a:spcBef>
              <a:buSzPts val="1800"/>
              <a:buChar char="⋄"/>
              <a:defRPr sz="1800"/>
            </a:lvl3pPr>
            <a:lvl4pPr lvl="3">
              <a:spcBef>
                <a:spcPts val="0"/>
              </a:spcBef>
              <a:buSzPts val="1800"/>
              <a:buChar char="⋄"/>
              <a:defRPr sz="1800"/>
            </a:lvl4pPr>
            <a:lvl5pPr lvl="4">
              <a:spcBef>
                <a:spcPts val="0"/>
              </a:spcBef>
              <a:buSzPts val="1800"/>
              <a:buChar char="⋄"/>
              <a:defRPr sz="1800"/>
            </a:lvl5pPr>
            <a:lvl6pPr lvl="5">
              <a:spcBef>
                <a:spcPts val="0"/>
              </a:spcBef>
              <a:buSzPts val="1800"/>
              <a:buChar char="⋄"/>
              <a:defRPr sz="1800"/>
            </a:lvl6pPr>
            <a:lvl7pPr lvl="6">
              <a:spcBef>
                <a:spcPts val="0"/>
              </a:spcBef>
              <a:buSzPts val="1800"/>
              <a:buChar char="●"/>
              <a:defRPr sz="1800"/>
            </a:lvl7pPr>
            <a:lvl8pPr lvl="7">
              <a:spcBef>
                <a:spcPts val="0"/>
              </a:spcBef>
              <a:buSzPts val="1800"/>
              <a:buChar char="○"/>
              <a:defRPr sz="1800"/>
            </a:lvl8pPr>
            <a:lvl9pPr lvl="8">
              <a:spcBef>
                <a:spcPts val="0"/>
              </a:spcBef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29" name="Shape 129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34" name="Shape 134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35" name="Shape 135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480"/>
              </a:spcBef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480"/>
              </a:spcBef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360"/>
              </a:spcBef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360"/>
              </a:spcBef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360"/>
              </a:spcBef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360"/>
              </a:spcBef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360"/>
              </a:spcBef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360"/>
              </a:spcBef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6" r:id="rId5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ZAMBIA</a:t>
            </a:r>
            <a:br>
              <a:rPr lang="en-US" dirty="0" smtClean="0"/>
            </a:br>
            <a:r>
              <a:rPr lang="en-US" dirty="0" smtClean="0"/>
              <a:t>A Convention Scheduling System</a:t>
            </a:r>
            <a:endParaRPr lang="e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ZAMBIA</a:t>
            </a:r>
            <a:br>
              <a:rPr lang="en-US" dirty="0" smtClean="0"/>
            </a:br>
            <a:r>
              <a:rPr lang="en-US" dirty="0" smtClean="0"/>
              <a:t>A Convention Scheduling System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13818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subTitle" idx="4294967295"/>
          </p:nvPr>
        </p:nvSpPr>
        <p:spPr>
          <a:xfrm>
            <a:off x="685800" y="2608685"/>
            <a:ext cx="4924200" cy="1953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3796BF"/>
                </a:solidFill>
              </a:rPr>
              <a:t>Peter Olszowka</a:t>
            </a:r>
            <a:endParaRPr lang="en" sz="3600" b="1" dirty="0">
              <a:solidFill>
                <a:srgbClr val="3796B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Architect and Primary Developer of Zambia</a:t>
            </a:r>
            <a:r>
              <a:rPr lang="en" dirty="0" smtClean="0"/>
              <a:t> </a:t>
            </a:r>
            <a:endParaRPr lang="en" dirty="0"/>
          </a:p>
          <a:p>
            <a:pPr lv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You can find me at </a:t>
            </a:r>
            <a:r>
              <a:rPr lang="en-US" dirty="0" smtClean="0"/>
              <a:t>p.olszowka@gmail.com or </a:t>
            </a:r>
            <a:r>
              <a:rPr lang="en-US" dirty="0" err="1" smtClean="0"/>
              <a:t>zambia-support@arisia.org</a:t>
            </a:r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594" y="0"/>
            <a:ext cx="3409406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HISTORY OF ZAMBIA</a:t>
            </a:r>
            <a:endParaRPr lang="en" dirty="0"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Development began 2005</a:t>
            </a:r>
            <a:endParaRPr lang="en"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First used for </a:t>
            </a:r>
            <a:r>
              <a:rPr lang="en-US" dirty="0" err="1" smtClean="0"/>
              <a:t>Arisia</a:t>
            </a:r>
            <a:r>
              <a:rPr lang="en-US" dirty="0" smtClean="0"/>
              <a:t> 2006–Last year in Park Plaza</a:t>
            </a:r>
            <a:endParaRPr lang="en" dirty="0"/>
          </a:p>
          <a:p>
            <a:pPr marL="457200" lvl="0" indent="-355600" rtl="0">
              <a:spcBef>
                <a:spcPts val="0"/>
              </a:spcBef>
              <a:buSzPts val="2000"/>
              <a:buChar char="»"/>
            </a:pPr>
            <a:r>
              <a:rPr lang="en-US" dirty="0" smtClean="0"/>
              <a:t>Used for all </a:t>
            </a:r>
            <a:r>
              <a:rPr lang="en-US" dirty="0" err="1" smtClean="0"/>
              <a:t>Arisia’s</a:t>
            </a:r>
            <a:r>
              <a:rPr lang="en-US" dirty="0" smtClean="0"/>
              <a:t> since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73307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ZAMBIA BEYOND ARISIA</a:t>
            </a:r>
            <a:endParaRPr lang="en" dirty="0"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Open source–free to use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First use was Fetish Fair Flea Market</a:t>
            </a:r>
            <a:endParaRPr lang="en"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First </a:t>
            </a:r>
            <a:r>
              <a:rPr lang="en-US" dirty="0" err="1" smtClean="0"/>
              <a:t>fannish</a:t>
            </a:r>
            <a:r>
              <a:rPr lang="en-US" dirty="0" smtClean="0"/>
              <a:t> use was Anticipation</a:t>
            </a:r>
          </a:p>
          <a:p>
            <a:pPr marL="101600" lvl="4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Worldcon</a:t>
            </a:r>
            <a:r>
              <a:rPr lang="en-US" sz="1600" dirty="0" smtClean="0"/>
              <a:t> in Montreal in 2009</a:t>
            </a:r>
            <a:endParaRPr lang="en" sz="1600" dirty="0"/>
          </a:p>
          <a:p>
            <a:pPr marL="457200" lvl="0" indent="-355600" rtl="0">
              <a:spcBef>
                <a:spcPts val="0"/>
              </a:spcBef>
              <a:buSzPts val="2000"/>
              <a:buChar char="»"/>
            </a:pPr>
            <a:r>
              <a:rPr lang="en-US" dirty="0" smtClean="0"/>
              <a:t>Others</a:t>
            </a:r>
          </a:p>
          <a:p>
            <a:pPr marL="101600" lvl="0" rtl="0">
              <a:spcBef>
                <a:spcPts val="0"/>
              </a:spcBef>
              <a:buSzPts val="2000"/>
              <a:buNone/>
            </a:pPr>
            <a:r>
              <a:rPr lang="en-US" dirty="0"/>
              <a:t>	</a:t>
            </a:r>
            <a:r>
              <a:rPr lang="en-US" sz="1600" dirty="0" err="1" smtClean="0"/>
              <a:t>Lunacon</a:t>
            </a:r>
            <a:r>
              <a:rPr lang="en-US" sz="1600" dirty="0" smtClean="0"/>
              <a:t>, </a:t>
            </a:r>
            <a:r>
              <a:rPr lang="en-US" sz="1600" dirty="0" err="1" smtClean="0"/>
              <a:t>Detcon</a:t>
            </a:r>
            <a:r>
              <a:rPr lang="en-US" sz="1600" dirty="0" smtClean="0"/>
              <a:t> I, </a:t>
            </a:r>
            <a:r>
              <a:rPr lang="en-US" sz="1600" dirty="0" err="1" smtClean="0"/>
              <a:t>Capricon</a:t>
            </a:r>
            <a:r>
              <a:rPr lang="en-US" sz="1600" dirty="0" smtClean="0"/>
              <a:t>, Confluence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13132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7200" b="0" dirty="0" smtClean="0">
                <a:solidFill>
                  <a:srgbClr val="3796BF"/>
                </a:solidFill>
              </a:rPr>
              <a:t>Overview of Functionality</a:t>
            </a:r>
            <a:endParaRPr lang="en" sz="7200" b="0" dirty="0">
              <a:solidFill>
                <a:srgbClr val="3796BF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851068" cy="680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-US"/>
              <a:t>PARTICIPANTS </a:t>
            </a:r>
            <a:r>
              <a:rPr lang="en-US" smtClean="0"/>
              <a:t>vis-à-vis STAFF</a:t>
            </a:r>
            <a:endParaRPr lang="en" dirty="0"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Distinct functionality</a:t>
            </a:r>
            <a:endParaRPr lang="en-US" dirty="0" smtClean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Users can be both</a:t>
            </a:r>
            <a:endParaRPr lang="en" dirty="0"/>
          </a:p>
          <a:p>
            <a:pPr marL="101600" lvl="4">
              <a:buNone/>
            </a:pPr>
            <a:r>
              <a:rPr lang="en-US" sz="1600" dirty="0" smtClean="0"/>
              <a:t>	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8308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031424" y="1149725"/>
            <a:ext cx="6063339" cy="680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-US" smtClean="0"/>
              <a:t>PARTICIPANT FUNCTIONALTY</a:t>
            </a:r>
            <a:endParaRPr lang="en" dirty="0"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Name and bio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Schedule availability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View potential panels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Sign up for panels</a:t>
            </a:r>
          </a:p>
          <a:p>
            <a:pPr marL="101600">
              <a:buNone/>
            </a:pPr>
            <a:r>
              <a:rPr lang="en-US" sz="1600" dirty="0"/>
              <a:t>	Why you belong on the </a:t>
            </a:r>
            <a:r>
              <a:rPr lang="en-US" sz="1600" dirty="0" smtClean="0"/>
              <a:t>panel</a:t>
            </a:r>
            <a:endParaRPr lang="en-US" sz="1600" dirty="0" smtClean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View schedule</a:t>
            </a:r>
            <a:endParaRPr lang="en-US" dirty="0" smtClean="0"/>
          </a:p>
          <a:p>
            <a:pPr marL="101600" lvl="4">
              <a:buNone/>
            </a:pPr>
            <a:r>
              <a:rPr lang="en-US" sz="1600" dirty="0" smtClean="0"/>
              <a:t>	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49577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031424" y="1149725"/>
            <a:ext cx="6063339" cy="680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>STAFF FUNCTIONALTY</a:t>
            </a:r>
            <a:endParaRPr lang="en" dirty="0"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Create and edit sessions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Assign participants to sessions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Schedule sessions into rooms at times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smtClean="0"/>
              <a:t>Run reports</a:t>
            </a:r>
          </a:p>
          <a:p>
            <a:pPr marL="101600" lvl="4">
              <a:buNone/>
            </a:pPr>
            <a:r>
              <a:rPr lang="en-US" sz="1600" dirty="0" smtClean="0"/>
              <a:t>	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15005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CONFIGURATION</a:t>
            </a:r>
            <a:endParaRPr lang="en" dirty="0"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1031425" y="1937075"/>
            <a:ext cx="2796000" cy="203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rgbClr val="3796BF"/>
                </a:solidFill>
              </a:rPr>
              <a:t>Primary</a:t>
            </a:r>
            <a:endParaRPr lang="en" b="1" dirty="0">
              <a:solidFill>
                <a:srgbClr val="3796BF"/>
              </a:solidFill>
            </a:endParaRP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600" dirty="0" smtClean="0"/>
              <a:t>Rooms</a:t>
            </a: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600" dirty="0" smtClean="0"/>
              <a:t>Tracks</a:t>
            </a: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600" dirty="0" smtClean="0"/>
              <a:t>Types</a:t>
            </a:r>
            <a:endParaRPr sz="1600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" name="Shape 165"/>
          <p:cNvSpPr txBox="1">
            <a:spLocks/>
          </p:cNvSpPr>
          <p:nvPr/>
        </p:nvSpPr>
        <p:spPr>
          <a:xfrm>
            <a:off x="3438025" y="1937075"/>
            <a:ext cx="2796000" cy="203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1800"/>
              <a:buFont typeface="Roboto Condensed"/>
              <a:buChar char="»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●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○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■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rgbClr val="3796BF"/>
                </a:solidFill>
              </a:rPr>
              <a:t>Optional</a:t>
            </a: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600" dirty="0" smtClean="0"/>
              <a:t>Room Features</a:t>
            </a: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600" dirty="0" smtClean="0"/>
              <a:t>Services</a:t>
            </a: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600" dirty="0" smtClean="0"/>
              <a:t>Characteristics (aka Tags)</a:t>
            </a: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600" dirty="0" smtClean="0"/>
              <a:t>Divisions</a:t>
            </a: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600" dirty="0" smtClean="0"/>
              <a:t>Participant Credentials</a:t>
            </a: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600" dirty="0" smtClean="0"/>
              <a:t>Room Sets</a:t>
            </a:r>
          </a:p>
          <a:p>
            <a:pPr>
              <a:buFont typeface="Roboto Condensed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5621806"/>
      </p:ext>
    </p:extLst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120</Words>
  <Application>Microsoft Macintosh PowerPoint</Application>
  <PresentationFormat>On-screen Show (16:9)</PresentationFormat>
  <Paragraphs>47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Oswald</vt:lpstr>
      <vt:lpstr>Arial</vt:lpstr>
      <vt:lpstr>Roboto Condensed</vt:lpstr>
      <vt:lpstr>Wolsey template</vt:lpstr>
      <vt:lpstr>ZAMBIA A Convention Scheduling System</vt:lpstr>
      <vt:lpstr>PowerPoint Presentation</vt:lpstr>
      <vt:lpstr>HISTORY OF ZAMBIA</vt:lpstr>
      <vt:lpstr>ZAMBIA BEYOND ARISIA</vt:lpstr>
      <vt:lpstr>Overview of Functionality</vt:lpstr>
      <vt:lpstr>PARTICIPANTS vis-à-vis STAFF</vt:lpstr>
      <vt:lpstr>PARTICIPANT FUNCTIONALTY</vt:lpstr>
      <vt:lpstr>STAFF FUNCTIONALTY</vt:lpstr>
      <vt:lpstr>CONFIGURATION</vt:lpstr>
      <vt:lpstr>ZAMBIA A Convention Scheduling System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Peter Olszowka</cp:lastModifiedBy>
  <cp:revision>8</cp:revision>
  <dcterms:modified xsi:type="dcterms:W3CDTF">2017-12-01T03:09:13Z</dcterms:modified>
</cp:coreProperties>
</file>